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24"/>
  </p:notesMasterIdLst>
  <p:sldIdLst>
    <p:sldId id="256" r:id="rId2"/>
    <p:sldId id="299" r:id="rId3"/>
    <p:sldId id="312" r:id="rId4"/>
    <p:sldId id="311" r:id="rId5"/>
    <p:sldId id="295" r:id="rId6"/>
    <p:sldId id="304" r:id="rId7"/>
    <p:sldId id="305" r:id="rId8"/>
    <p:sldId id="286" r:id="rId9"/>
    <p:sldId id="289" r:id="rId10"/>
    <p:sldId id="293" r:id="rId11"/>
    <p:sldId id="307" r:id="rId12"/>
    <p:sldId id="300" r:id="rId13"/>
    <p:sldId id="298" r:id="rId14"/>
    <p:sldId id="308" r:id="rId15"/>
    <p:sldId id="310" r:id="rId16"/>
    <p:sldId id="303" r:id="rId17"/>
    <p:sldId id="309" r:id="rId18"/>
    <p:sldId id="316" r:id="rId19"/>
    <p:sldId id="315" r:id="rId20"/>
    <p:sldId id="314" r:id="rId21"/>
    <p:sldId id="313" r:id="rId22"/>
    <p:sldId id="29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B592"/>
    <a:srgbClr val="000000"/>
    <a:srgbClr val="0069F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57" autoAdjust="0"/>
    <p:restoredTop sz="87059" autoAdjust="0"/>
  </p:normalViewPr>
  <p:slideViewPr>
    <p:cSldViewPr>
      <p:cViewPr varScale="1">
        <p:scale>
          <a:sx n="98" d="100"/>
          <a:sy n="98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287AA-0D99-42CE-A71B-10FA9908BBF8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167DB-EFF0-400D-96A1-6799F871DE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C# 3.0 introduces lambda expressions, extension methods, automatic properties, and a host of other features. We will look at where C# is today, where it is going tomorrow, and what ideas we can borrow from languages like F# and Ruby to improve our C# code. Plus find out the real reason for the new "</a:t>
            </a:r>
            <a:r>
              <a:rPr lang="en-CA" dirty="0" err="1" smtClean="0"/>
              <a:t>var</a:t>
            </a:r>
            <a:r>
              <a:rPr lang="en-CA" dirty="0" smtClean="0"/>
              <a:t>" keyword.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Multi-threaded programming</a:t>
            </a:r>
          </a:p>
          <a:p>
            <a:pPr lvl="1"/>
            <a:r>
              <a:rPr lang="en-CA" dirty="0" smtClean="0"/>
              <a:t>Synchronization</a:t>
            </a:r>
          </a:p>
          <a:p>
            <a:pPr lvl="1"/>
            <a:r>
              <a:rPr lang="en-CA" dirty="0" smtClean="0"/>
              <a:t>Immutability</a:t>
            </a:r>
          </a:p>
          <a:p>
            <a:pPr lvl="1"/>
            <a:r>
              <a:rPr lang="en-CA" dirty="0" smtClean="0"/>
              <a:t>Messaging</a:t>
            </a:r>
          </a:p>
          <a:p>
            <a:r>
              <a:rPr lang="en-CA" dirty="0" smtClean="0"/>
              <a:t>Functional programming</a:t>
            </a:r>
          </a:p>
          <a:p>
            <a:pPr lvl="1"/>
            <a:r>
              <a:rPr lang="en-CA" dirty="0" smtClean="0"/>
              <a:t>F#, OCaml, Haskell, Scheme</a:t>
            </a:r>
          </a:p>
          <a:p>
            <a:r>
              <a:rPr lang="en-CA" dirty="0" smtClean="0"/>
              <a:t>Immutable types</a:t>
            </a:r>
          </a:p>
          <a:p>
            <a:r>
              <a:rPr lang="en-CA" dirty="0" smtClean="0"/>
              <a:t>Pure functions</a:t>
            </a:r>
          </a:p>
          <a:p>
            <a:pPr lvl="1"/>
            <a:r>
              <a:rPr lang="en-CA" dirty="0" smtClean="0"/>
              <a:t>Command/query separation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The wonders of method_missing.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167DB-EFF0-400D-96A1-6799F871DE5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1635-7AB6-4A02-8F63-2344453D2D8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A480D-CB17-4C49-BB2A-C7514E1C7CEA}" type="datetimeFigureOut">
              <a:rPr lang="en-US" smtClean="0"/>
              <a:pPr/>
              <a:t>5/29/2008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A480D-CB17-4C49-BB2A-C7514E1C7CEA}" type="datetimeFigureOut">
              <a:rPr lang="en-US" smtClean="0"/>
              <a:pPr/>
              <a:t>5/29/2008</a:t>
            </a:fld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CEAB1635-7AB6-4A02-8F63-2344453D2D84}" type="slidenum">
              <a:rPr lang="en-US" smtClean="0"/>
              <a:pPr algn="ctr"/>
              <a:t>‹#›</a:t>
            </a:fld>
            <a:endParaRPr lang="en-US" sz="1600" baseline="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crosoft.com/powershell" TargetMode="External"/><Relationship Id="rId3" Type="http://schemas.openxmlformats.org/officeDocument/2006/relationships/hyperlink" Target="http://www.aisto.com/roeder/dotnet/" TargetMode="External"/><Relationship Id="rId7" Type="http://schemas.openxmlformats.org/officeDocument/2006/relationships/hyperlink" Target="http://tryruby.hobix.com/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esearch.microsoft.com/fsharp" TargetMode="External"/><Relationship Id="rId5" Type="http://schemas.openxmlformats.org/officeDocument/2006/relationships/hyperlink" Target="http://www.jetbrains.com/resharper" TargetMode="External"/><Relationship Id="rId4" Type="http://schemas.openxmlformats.org/officeDocument/2006/relationships/hyperlink" Target="http://www.linqpad.net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oo.codehaus.org/" TargetMode="External"/><Relationship Id="rId2" Type="http://schemas.openxmlformats.org/officeDocument/2006/relationships/hyperlink" Target="http://research.microsoft.com/SpecSharp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James\Documents\Presentations\Sync\To C# 3.0... And Beyond\images\1_toy_wall12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714808" y="-171499"/>
            <a:ext cx="8786874" cy="7029499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32" y="3962416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 Kovacs</a:t>
            </a:r>
          </a:p>
          <a:p>
            <a:pPr algn="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JamesKovacs.com</a:t>
            </a:r>
          </a:p>
          <a:p>
            <a:pPr algn="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jkovacs@post.harvard.edu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James\Documents\JDrive\JamesKovacs.com\Logos\Logo-Wid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5610246"/>
            <a:ext cx="3648075" cy="81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Rectangular Callout 7"/>
          <p:cNvSpPr/>
          <p:nvPr/>
        </p:nvSpPr>
        <p:spPr>
          <a:xfrm>
            <a:off x="5214942" y="214290"/>
            <a:ext cx="3786214" cy="1928826"/>
          </a:xfrm>
          <a:prstGeom prst="wedgeRectCallout">
            <a:avLst>
              <a:gd name="adj1" fmla="val -99763"/>
              <a:gd name="adj2" fmla="val -7113"/>
            </a:avLst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prstClr val="black"/>
                </a:solidFill>
                <a:ea typeface="+mj-ea"/>
                <a:cs typeface="+mj-cs"/>
              </a:rPr>
              <a:t>To C# 3.0… And Beyond</a:t>
            </a:r>
            <a:endParaRPr lang="en-C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Extension Methods</a:t>
            </a:r>
            <a:br>
              <a:rPr lang="en-CA" dirty="0" smtClean="0"/>
            </a:br>
            <a:r>
              <a:rPr lang="en-CA" dirty="0" smtClean="0"/>
              <a:t>and Lambda Expressions</a:t>
            </a:r>
            <a:endParaRPr lang="en-CA" dirty="0"/>
          </a:p>
        </p:txBody>
      </p:sp>
      <p:pic>
        <p:nvPicPr>
          <p:cNvPr id="9" name="Picture 3" descr="C:\Users\James\Documents\Presentations\Svn\To C# 3.0... And Beyond\images\pic-1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65019"/>
            <a:ext cx="5572164" cy="4596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C# 3.0 Demo</a:t>
            </a:r>
            <a:endParaRPr lang="en-CA" dirty="0"/>
          </a:p>
        </p:txBody>
      </p:sp>
      <p:pic>
        <p:nvPicPr>
          <p:cNvPr id="6" name="Picture 2" descr="C:\Users\James\Documents\Presentations\Svn\To C# 3.0... And Beyond\images\hamm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59166" y="1571612"/>
            <a:ext cx="7225668" cy="4583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:\Users\James\Documents\Presentations\Svn\To C# 3.0... And Beyond\images\al-big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clrChange>
              <a:clrFrom>
                <a:srgbClr val="E4E5E7"/>
              </a:clrFrom>
              <a:clrTo>
                <a:srgbClr val="E4E5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" y="0"/>
            <a:ext cx="5397878" cy="6858000"/>
          </a:xfrm>
          <a:prstGeom prst="rect">
            <a:avLst/>
          </a:prstGeom>
          <a:noFill/>
        </p:spPr>
      </p:pic>
      <p:sp>
        <p:nvSpPr>
          <p:cNvPr id="3" name="Rounded Rectangular Callout 2"/>
          <p:cNvSpPr/>
          <p:nvPr/>
        </p:nvSpPr>
        <p:spPr>
          <a:xfrm>
            <a:off x="4714876" y="428604"/>
            <a:ext cx="4286280" cy="2214578"/>
          </a:xfrm>
          <a:prstGeom prst="wedgeRoundRectCallout">
            <a:avLst>
              <a:gd name="adj1" fmla="val -65946"/>
              <a:gd name="adj2" fmla="val 34684"/>
              <a:gd name="adj3" fmla="val 16667"/>
            </a:avLst>
          </a:prstGeom>
          <a:solidFill>
            <a:schemeClr val="accent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200" b="1" dirty="0" smtClean="0">
                <a:solidFill>
                  <a:sysClr val="windowText" lastClr="000000"/>
                </a:solidFill>
              </a:rPr>
              <a:t>Hi, my name is Al.</a:t>
            </a:r>
          </a:p>
          <a:p>
            <a:pPr algn="ctr"/>
            <a:r>
              <a:rPr lang="en-CA" sz="3200" b="1" dirty="0" smtClean="0">
                <a:solidFill>
                  <a:sysClr val="windowText" lastClr="000000"/>
                </a:solidFill>
              </a:rPr>
              <a:t>I’m a C# programmer.</a:t>
            </a:r>
          </a:p>
          <a:p>
            <a:pPr algn="ctr"/>
            <a:r>
              <a:rPr lang="en-CA" sz="3200" b="1" dirty="0" smtClean="0">
                <a:solidFill>
                  <a:sysClr val="windowText" lastClr="000000"/>
                </a:solidFill>
              </a:rPr>
              <a:t>C# is the only language you’ll ever need!</a:t>
            </a:r>
            <a:endParaRPr lang="en-CA" sz="3200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Functional </a:t>
            </a:r>
            <a:r>
              <a:rPr lang="en-CA" dirty="0" smtClean="0"/>
              <a:t>Programming</a:t>
            </a:r>
            <a:endParaRPr lang="en-CA" dirty="0"/>
          </a:p>
        </p:txBody>
      </p:sp>
      <p:pic>
        <p:nvPicPr>
          <p:cNvPr id="5" name="Picture 2" descr="C:\Users\James\Documents\Presentations\Svn\To C# 3.0... And Beyond\images\pic-2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34098" y="1357299"/>
            <a:ext cx="6075804" cy="5011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Functional </a:t>
            </a:r>
            <a:r>
              <a:rPr lang="en-CA" dirty="0" smtClean="0"/>
              <a:t>Demo</a:t>
            </a:r>
            <a:endParaRPr lang="en-CA" dirty="0"/>
          </a:p>
        </p:txBody>
      </p:sp>
      <p:pic>
        <p:nvPicPr>
          <p:cNvPr id="6" name="Picture 2" descr="C:\Users\James\Documents\Presentations\Svn\To C# 3.0... And Beyond\images\hamm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23110" y="1571612"/>
            <a:ext cx="7097780" cy="4583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Real Reason for “var”</a:t>
            </a:r>
            <a:endParaRPr lang="en-CA" dirty="0"/>
          </a:p>
        </p:txBody>
      </p:sp>
      <p:pic>
        <p:nvPicPr>
          <p:cNvPr id="7" name="Picture 2" descr="C:\Users\James\Documents\Presentations\Svn\To C# 3.0... And Beyond\images\pic-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300735"/>
            <a:ext cx="6143668" cy="5067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Dynamic </a:t>
            </a:r>
            <a:r>
              <a:rPr lang="en-CA" dirty="0" smtClean="0"/>
              <a:t>Languages</a:t>
            </a:r>
            <a:endParaRPr lang="en-CA" dirty="0"/>
          </a:p>
        </p:txBody>
      </p:sp>
      <p:pic>
        <p:nvPicPr>
          <p:cNvPr id="16388" name="Picture 4" descr="C:\Users\James\Documents\Presentations\Svn\To C# 3.0... And Beyond\images\pic-1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47493" y="1285861"/>
            <a:ext cx="6249014" cy="5154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Dynamic </a:t>
            </a:r>
            <a:r>
              <a:rPr lang="en-CA" dirty="0" smtClean="0"/>
              <a:t>Demo</a:t>
            </a:r>
            <a:endParaRPr lang="en-CA" dirty="0"/>
          </a:p>
        </p:txBody>
      </p:sp>
      <p:pic>
        <p:nvPicPr>
          <p:cNvPr id="6" name="Picture 2" descr="C:\Users\James\Documents\Presentations\Svn\To C# 3.0... And Beyond\images\hamm1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793913" y="1571612"/>
            <a:ext cx="5556173" cy="4583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Introducing...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images\150px-Sakebottle_08-11-2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928197" y="851517"/>
            <a:ext cx="3143272" cy="5154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/>
          <p:cNvSpPr/>
          <p:nvPr/>
        </p:nvSpPr>
        <p:spPr>
          <a:xfrm>
            <a:off x="4143372" y="2321005"/>
            <a:ext cx="478631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38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</a:t>
            </a:r>
            <a:r>
              <a:rPr lang="en-CA" sz="138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sake</a:t>
            </a:r>
            <a:endParaRPr lang="en-CA" sz="1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ames\Documents\Presentations\Svn\To C# 3.0... And Beyond\images\chrs_wheez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0710"/>
            <a:ext cx="9144032" cy="6517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ames\Documents\Presentations\Svn\To C# 3.0... And Beyond\images\chrs_toy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9275" y="4352925"/>
            <a:ext cx="3514725" cy="25050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Resources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CA" dirty="0" smtClean="0"/>
              <a:t>Lutz Roeder’s .NET Reflector</a:t>
            </a:r>
          </a:p>
          <a:p>
            <a:pPr lvl="1"/>
            <a:r>
              <a:rPr lang="en-CA" dirty="0" smtClean="0">
                <a:hlinkClick r:id="rId3"/>
              </a:rPr>
              <a:t>http://www.aisto.com/roeder/dotnet/</a:t>
            </a:r>
            <a:endParaRPr lang="en-CA" dirty="0" smtClean="0"/>
          </a:p>
          <a:p>
            <a:r>
              <a:rPr lang="en-CA" dirty="0" smtClean="0"/>
              <a:t>LINQPad</a:t>
            </a:r>
          </a:p>
          <a:p>
            <a:pPr lvl="1"/>
            <a:r>
              <a:rPr lang="en-CA" dirty="0" smtClean="0">
                <a:hlinkClick r:id="rId4"/>
              </a:rPr>
              <a:t>http://www.linqpad.net/</a:t>
            </a:r>
            <a:endParaRPr lang="en-CA" dirty="0" smtClean="0"/>
          </a:p>
          <a:p>
            <a:r>
              <a:rPr lang="en-CA" dirty="0" smtClean="0"/>
              <a:t>JetBrains ReSharper</a:t>
            </a:r>
          </a:p>
          <a:p>
            <a:pPr lvl="1"/>
            <a:r>
              <a:rPr lang="en-CA" dirty="0" smtClean="0">
                <a:hlinkClick r:id="rId5"/>
              </a:rPr>
              <a:t>http://www.jetbrains.com/resharper</a:t>
            </a:r>
            <a:endParaRPr lang="en-CA" dirty="0" smtClean="0"/>
          </a:p>
          <a:p>
            <a:r>
              <a:rPr lang="en-CA" dirty="0" smtClean="0"/>
              <a:t>F#</a:t>
            </a:r>
          </a:p>
          <a:p>
            <a:pPr lvl="1"/>
            <a:r>
              <a:rPr lang="en-CA" dirty="0" smtClean="0">
                <a:hlinkClick r:id="rId6"/>
              </a:rPr>
              <a:t>http://research.microsoft.com/fsharp</a:t>
            </a:r>
            <a:endParaRPr lang="en-CA" dirty="0" smtClean="0"/>
          </a:p>
          <a:p>
            <a:r>
              <a:rPr lang="en-CA" dirty="0" smtClean="0"/>
              <a:t>Ruby</a:t>
            </a:r>
          </a:p>
          <a:p>
            <a:pPr lvl="1"/>
            <a:r>
              <a:rPr lang="en-CA" dirty="0" smtClean="0">
                <a:hlinkClick r:id="rId7"/>
              </a:rPr>
              <a:t>http://</a:t>
            </a:r>
            <a:r>
              <a:rPr lang="en-CA" dirty="0" smtClean="0">
                <a:hlinkClick r:id="rId7"/>
              </a:rPr>
              <a:t>tryruby.hobix.com</a:t>
            </a:r>
            <a:endParaRPr lang="en-CA" dirty="0" smtClean="0"/>
          </a:p>
          <a:p>
            <a:r>
              <a:rPr lang="en-CA" dirty="0" smtClean="0"/>
              <a:t>Windows PowerShell</a:t>
            </a:r>
          </a:p>
          <a:p>
            <a:pPr lvl="1"/>
            <a:r>
              <a:rPr lang="en-CA" dirty="0" smtClean="0">
                <a:hlinkClick r:id="rId8"/>
              </a:rPr>
              <a:t>http://www.microsoft.com/powershell</a:t>
            </a:r>
            <a:endParaRPr lang="en-CA" dirty="0" smtClean="0"/>
          </a:p>
          <a:p>
            <a:endParaRPr lang="en-CA" dirty="0" smtClean="0"/>
          </a:p>
          <a:p>
            <a:pPr lvl="1">
              <a:buNone/>
            </a:pPr>
            <a:endParaRPr lang="en-C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Places to Explore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Spec</a:t>
            </a:r>
            <a:r>
              <a:rPr lang="en-CA" dirty="0" smtClean="0"/>
              <a:t>#</a:t>
            </a:r>
          </a:p>
          <a:p>
            <a:pPr lvl="1"/>
            <a:r>
              <a:rPr lang="en-CA" dirty="0" smtClean="0">
                <a:hlinkClick r:id="rId2"/>
              </a:rPr>
              <a:t>http://research.microsoft.com/SpecSharp/</a:t>
            </a:r>
            <a:endParaRPr lang="en-CA" dirty="0" smtClean="0"/>
          </a:p>
          <a:p>
            <a:r>
              <a:rPr lang="en-CA" dirty="0" smtClean="0"/>
              <a:t>Boo</a:t>
            </a:r>
          </a:p>
          <a:p>
            <a:pPr lvl="1"/>
            <a:r>
              <a:rPr lang="en-CA" dirty="0" smtClean="0">
                <a:hlinkClick r:id="rId3"/>
              </a:rPr>
              <a:t>http://boo.codehaus.org</a:t>
            </a:r>
            <a:endParaRPr lang="en-CA" dirty="0" smtClean="0"/>
          </a:p>
        </p:txBody>
      </p:sp>
      <p:pic>
        <p:nvPicPr>
          <p:cNvPr id="10242" name="Picture 2" descr="C:\Users\James\Documents\Presentations\Svn\To C# 3.0... And Beyond\images\buzz_lightyear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849460"/>
            <a:ext cx="4786314" cy="3008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dirty="0" smtClean="0"/>
              <a:t>Questions</a:t>
            </a:r>
            <a:endParaRPr lang="en-CA" dirty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1"/>
          </p:nvPr>
        </p:nvSpPr>
        <p:spPr/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en-CA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 Kovacs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en-CA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JamesKovacs.com</a:t>
            </a:r>
            <a:endParaRPr lang="en-US" sz="24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r>
              <a:rPr lang="en-CA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jkovacs@post.harvard.edu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endParaRPr lang="en-CA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0A22E"/>
              </a:buClr>
              <a:buSzPct val="70000"/>
              <a:buNone/>
              <a:defRPr/>
            </a:pPr>
            <a:endParaRPr lang="en-CA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Shape 1638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35050" y="1524000"/>
            <a:ext cx="1885537" cy="4572000"/>
          </a:xfrm>
          <a:prstGeom prst="rect">
            <a:avLst/>
          </a:prstGeom>
        </p:spPr>
      </p:pic>
      <p:pic>
        <p:nvPicPr>
          <p:cNvPr id="5" name="Picture 2" descr="C:\Users\James\Documents\JDrive\JamesKovacs.com\Logos\Logo-Wid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357694"/>
            <a:ext cx="3648075" cy="819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T:\Performance Information and Tools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17" y="2786058"/>
            <a:ext cx="9074166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64294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64294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64294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64294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95430" y="64294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James\Documents\Presentations\Svn\To C# 3.0... And Beyond\images\chrs_woody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"/>
            <a:ext cx="46943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James\Documents\Presentations\Svn\To C# 3.0... And Beyond\images\chrs_an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5516" y="0"/>
            <a:ext cx="63697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New C# 3.0 Language Features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63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757742"/>
                <a:gridCol w="1714512"/>
                <a:gridCol w="1757346"/>
              </a:tblGrid>
              <a:tr h="370840">
                <a:tc>
                  <a:txBody>
                    <a:bodyPr/>
                    <a:lstStyle/>
                    <a:p>
                      <a:r>
                        <a:rPr lang="en-CA" sz="2800" u="none" dirty="0"/>
                        <a:t>Feature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u="none" dirty="0"/>
                        <a:t>Library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u="none" dirty="0"/>
                        <a:t>Compiler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/>
                        <a:t>implicitly-typed locals (var)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/>
                        <a:t>lambda expressions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/>
                        <a:t>automatic properties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/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/>
                        <a:t>anonymous types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/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/>
                        <a:t>object and collection initializers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 smtClean="0"/>
                        <a:t>extension methods</a:t>
                      </a:r>
                      <a:endParaRPr lang="en-CA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 smtClean="0"/>
                        <a:t>X*</a:t>
                      </a:r>
                      <a:endParaRPr lang="en-CA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 smtClean="0"/>
                        <a:t>expression trees</a:t>
                      </a:r>
                      <a:endParaRPr lang="en-CA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sz="2800" dirty="0"/>
                        <a:t>LINQ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dirty="0"/>
                        <a:t>X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James\Documents\Presentations\Svn\To C# 3.0... And Beyond\images\pic-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1470" y="-500063"/>
            <a:ext cx="9582150" cy="790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Anonymous types</a:t>
            </a:r>
          </a:p>
        </p:txBody>
      </p:sp>
      <p:pic>
        <p:nvPicPr>
          <p:cNvPr id="6" name="Picture 2" descr="C:\Users\James\Documents\Presentations\Svn\To C# 3.0... And Beyond\images\pic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45050" y="2643182"/>
            <a:ext cx="3752850" cy="309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C:\Users\James\Documents\Presentations\Svn\To C# 3.0... And Beyond\images\pic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100" y="1571612"/>
            <a:ext cx="3752850" cy="309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254</Words>
  <Application>Microsoft Office PowerPoint</Application>
  <PresentationFormat>On-screen Show (4:3)</PresentationFormat>
  <Paragraphs>83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New C# 3.0 Language Features</vt:lpstr>
      <vt:lpstr>Slide 8</vt:lpstr>
      <vt:lpstr>Anonymous types</vt:lpstr>
      <vt:lpstr>Extension Methods and Lambda Expressions</vt:lpstr>
      <vt:lpstr>C# 3.0 Demo</vt:lpstr>
      <vt:lpstr>Slide 12</vt:lpstr>
      <vt:lpstr>Functional Programming</vt:lpstr>
      <vt:lpstr>Functional Demo</vt:lpstr>
      <vt:lpstr>The Real Reason for “var”</vt:lpstr>
      <vt:lpstr>Dynamic Languages</vt:lpstr>
      <vt:lpstr>Dynamic Demo</vt:lpstr>
      <vt:lpstr>Introducing...</vt:lpstr>
      <vt:lpstr>Slide 19</vt:lpstr>
      <vt:lpstr>Resources</vt:lpstr>
      <vt:lpstr>Other Places to Explore</vt:lpstr>
      <vt:lpstr>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2007-04-23T04:24:37Z</dcterms:created>
  <dcterms:modified xsi:type="dcterms:W3CDTF">2008-05-29T23:45:54Z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TC101079711033</vt:lpwstr>
  </property>
</Properties>
</file>